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1"/>
    <p:sldMasterId id="2147483827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70" r:id="rId16"/>
    <p:sldId id="269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8DB"/>
    <a:srgbClr val="AAC9D4"/>
    <a:srgbClr val="D2B5A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4434" autoAdjust="0"/>
  </p:normalViewPr>
  <p:slideViewPr>
    <p:cSldViewPr snapToGrid="0">
      <p:cViewPr varScale="1">
        <p:scale>
          <a:sx n="103" d="100"/>
          <a:sy n="103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5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9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1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47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39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15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47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4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51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1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8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25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CD0DEB-895C-4842-9848-5955BD00EE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4CD0BF6-523F-476B-BAAF-42E1492F17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093262" cy="1726827"/>
          </a:xfrm>
        </p:spPr>
        <p:txBody>
          <a:bodyPr anchor="t">
            <a:normAutofit fontScale="90000"/>
          </a:bodyPr>
          <a:lstStyle/>
          <a:p>
            <a:r>
              <a:rPr lang="ru-RU" sz="60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Shonar Bangla" panose="020B0502040204020203" pitchFamily="34" charset="0"/>
              </a:rPr>
              <a:t>Тадж-Маха́л</a:t>
            </a:r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Shonar Bangla" panose="020B0502040204020203" pitchFamily="34" charset="0"/>
              </a:rPr>
              <a:t> (Индия</a:t>
            </a:r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Shonar Bangla" panose="020B0502040204020203" pitchFamily="34" charset="0"/>
              </a:rPr>
              <a:t>)</a:t>
            </a:r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Shonar Bangla" panose="020B0502040204020203" pitchFamily="34" charset="0"/>
              </a:rPr>
              <a:t>— </a:t>
            </a:r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Shonar Bangla" panose="020B0502040204020203" pitchFamily="34" charset="0"/>
              </a:rPr>
              <a:t>памятник вечной Любви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82" y="1726827"/>
            <a:ext cx="8199297" cy="51311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Тадж - Махал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596"/>
            <a:ext cx="12192000" cy="1905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161616"/>
                </a:solidFill>
                <a:effectLst/>
                <a:latin typeface="+mn-lt"/>
              </a:rPr>
              <a:t>согласно завещанию умирающей у него на руках </a:t>
            </a:r>
            <a:r>
              <a:rPr lang="ru-RU" i="1" dirty="0" err="1">
                <a:solidFill>
                  <a:srgbClr val="161616"/>
                </a:solidFill>
                <a:effectLst/>
                <a:latin typeface="+mn-lt"/>
              </a:rPr>
              <a:t>Мумтаз</a:t>
            </a:r>
            <a:r>
              <a:rPr lang="ru-RU" i="1" dirty="0">
                <a:solidFill>
                  <a:srgbClr val="161616"/>
                </a:solidFill>
                <a:effectLst/>
                <a:latin typeface="+mn-lt"/>
              </a:rPr>
              <a:t>-Махал, поклялся построить для своей покойной возлюбленной усыпальницу, которой еще не видел мир.</a:t>
            </a:r>
            <a:endParaRPr lang="ru-RU" i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0" y="2089596"/>
            <a:ext cx="10637951" cy="4572937"/>
          </a:xfrm>
        </p:spPr>
      </p:pic>
    </p:spTree>
    <p:extLst>
      <p:ext uri="{BB962C8B-B14F-4D97-AF65-F5344CB8AC3E}">
        <p14:creationId xmlns:p14="http://schemas.microsoft.com/office/powerpoint/2010/main" val="8746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617" y="137572"/>
            <a:ext cx="10572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Д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олго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Кхурам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не раздумывал и над названием мавзолея – Тадж-Махал означает «венец дворца» (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Мумтаз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-Махал – «избранница дворца»). Такое имя жене правителя дал после свадьбы его отец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Джахангир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78" y="893927"/>
            <a:ext cx="4894926" cy="606212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81" y="1705970"/>
            <a:ext cx="3245789" cy="4033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44970" y="2729553"/>
            <a:ext cx="2260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Мумтаз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-Махал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913" y="777067"/>
            <a:ext cx="4378817" cy="47737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Возведение нового архитектурного шедевра началось в 1632 и закончилось в 1653 году.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89" y="210396"/>
            <a:ext cx="6012303" cy="6285589"/>
          </a:xfrm>
        </p:spPr>
      </p:pic>
    </p:spTree>
    <p:extLst>
      <p:ext uri="{BB962C8B-B14F-4D97-AF65-F5344CB8AC3E}">
        <p14:creationId xmlns:p14="http://schemas.microsoft.com/office/powerpoint/2010/main" val="4946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1711" y="2310684"/>
            <a:ext cx="5344734" cy="1905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Особый мрамор везли на тысяче слонов из каменоломни, расположенной в 320 километрах от города. Благодаря ему Тадж-Махал днем кажется белым, на закате – розоватым, а при лунном освещении – серебристыми.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65"/>
            <a:ext cx="6752531" cy="5473521"/>
          </a:xfrm>
        </p:spPr>
      </p:pic>
    </p:spTree>
    <p:extLst>
      <p:ext uri="{BB962C8B-B14F-4D97-AF65-F5344CB8AC3E}">
        <p14:creationId xmlns:p14="http://schemas.microsoft.com/office/powerpoint/2010/main" val="34029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047411" cy="1905000"/>
          </a:xfrm>
        </p:spPr>
        <p:txBody>
          <a:bodyPr/>
          <a:lstStyle/>
          <a:p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по бокам от Тадж-Махала стоят две прекрасные мечети, сделанные из красного песчаника.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44" y="1217054"/>
            <a:ext cx="8023537" cy="5640946"/>
          </a:xfrm>
        </p:spPr>
      </p:pic>
    </p:spTree>
    <p:extLst>
      <p:ext uri="{BB962C8B-B14F-4D97-AF65-F5344CB8AC3E}">
        <p14:creationId xmlns:p14="http://schemas.microsoft.com/office/powerpoint/2010/main" val="1987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9189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До сих пор точно не установлено, кто является автором архитектурного проекта этого мавзолея. Некоторые считают, что над ним трудились </a:t>
            </a:r>
            <a:r>
              <a:rPr lang="ru-RU" dirty="0" err="1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Устад-Иса</a:t>
            </a:r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 вместе со своими помощниками.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7" y="1918953"/>
            <a:ext cx="8744095" cy="4939048"/>
          </a:xfrm>
        </p:spPr>
      </p:pic>
    </p:spTree>
    <p:extLst>
      <p:ext uri="{BB962C8B-B14F-4D97-AF65-F5344CB8AC3E}">
        <p14:creationId xmlns:p14="http://schemas.microsoft.com/office/powerpoint/2010/main" val="34447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817" y="273051"/>
            <a:ext cx="3008313" cy="419646"/>
          </a:xfrm>
        </p:spPr>
        <p:txBody>
          <a:bodyPr/>
          <a:lstStyle/>
          <a:p>
            <a:r>
              <a:rPr lang="ru-RU" dirty="0" smtClean="0"/>
              <a:t>САДЫ СЕМИРАМИДЫ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Существование одного из чудес света-Висячих  садов Семирамиды многие учёные подвергают сомнению и утверждают что это не более, чем плод  воображения древнего летописца.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ПК\Desktop\3 ромаш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836712"/>
            <a:ext cx="41044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3 ромаш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817844"/>
            <a:ext cx="48965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882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066" y="352929"/>
            <a:ext cx="4011084" cy="534310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/>
              <a:t>Мезоамериканские</a:t>
            </a:r>
            <a:r>
              <a:rPr lang="ru-RU" dirty="0" smtClean="0"/>
              <a:t> пирамиды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09601" y="1602463"/>
            <a:ext cx="4023436" cy="5444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Мезоамериканские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пирамиды являются важной частью древней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мезоамериканской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архитектуры. Самая большая пирамида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мезоамерики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, Великая пирамида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Чолулы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, самая большая по объёму в мире.</a:t>
            </a:r>
          </a:p>
          <a:p>
            <a:pPr algn="just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В Египте же пирамиды были усыпальницами для правителей фараонов, размещались далеко от города, на другом берегу реки Нил, и не являлись центром общественной жизни города и его жителей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6" name="Picture 2" descr="C:\Users\ПК\Desktop\an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55" y="1153416"/>
            <a:ext cx="4857750" cy="46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4754"/>
            <a:ext cx="12192000" cy="2143593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Что же </a:t>
            </a:r>
            <a:r>
              <a:rPr lang="ru-RU" dirty="0">
                <a:solidFill>
                  <a:srgbClr val="161616"/>
                </a:solidFill>
                <a:effectLst/>
                <a:latin typeface="Arial Narrow" panose="020B0606020202030204" pitchFamily="34" charset="0"/>
              </a:rPr>
              <a:t>послужило</a:t>
            </a:r>
            <a:r>
              <a:rPr lang="ru-RU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 причиной его создания, и когда была построена эта «жемчужина Индии»?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1" y="1262594"/>
            <a:ext cx="9629237" cy="5416446"/>
          </a:xfrm>
        </p:spPr>
      </p:pic>
    </p:spTree>
    <p:extLst>
      <p:ext uri="{BB962C8B-B14F-4D97-AF65-F5344CB8AC3E}">
        <p14:creationId xmlns:p14="http://schemas.microsoft.com/office/powerpoint/2010/main" val="31846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71691"/>
            <a:ext cx="52803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161616"/>
                </a:solidFill>
                <a:latin typeface="+mj-lt"/>
              </a:rPr>
              <a:t>Молодой </a:t>
            </a:r>
            <a:r>
              <a:rPr lang="ru-RU" sz="3600" dirty="0">
                <a:solidFill>
                  <a:srgbClr val="161616"/>
                </a:solidFill>
                <a:latin typeface="+mj-lt"/>
              </a:rPr>
              <a:t>и амбициозный правитель из династии Великих Моголов </a:t>
            </a:r>
            <a:endParaRPr lang="ru-RU" sz="3600" dirty="0" smtClean="0">
              <a:solidFill>
                <a:srgbClr val="161616"/>
              </a:solidFill>
              <a:latin typeface="+mj-lt"/>
            </a:endParaRPr>
          </a:p>
          <a:p>
            <a:pPr algn="ctr"/>
            <a:r>
              <a:rPr lang="ru-RU" sz="3600" dirty="0" smtClean="0">
                <a:solidFill>
                  <a:srgbClr val="161616"/>
                </a:solidFill>
                <a:latin typeface="+mj-lt"/>
              </a:rPr>
              <a:t>Шах-</a:t>
            </a:r>
            <a:r>
              <a:rPr lang="ru-RU" sz="3600" dirty="0" err="1" smtClean="0">
                <a:solidFill>
                  <a:srgbClr val="161616"/>
                </a:solidFill>
                <a:latin typeface="+mj-lt"/>
              </a:rPr>
              <a:t>Джахан</a:t>
            </a:r>
            <a:r>
              <a:rPr lang="ru-RU" sz="3600" dirty="0" smtClean="0">
                <a:solidFill>
                  <a:srgbClr val="161616"/>
                </a:solidFill>
                <a:latin typeface="+mj-lt"/>
              </a:rPr>
              <a:t> </a:t>
            </a:r>
            <a:r>
              <a:rPr lang="ru-RU" sz="3600" dirty="0">
                <a:solidFill>
                  <a:srgbClr val="161616"/>
                </a:solidFill>
                <a:latin typeface="+mj-lt"/>
              </a:rPr>
              <a:t>решил посоревноваться с Небесами, возведя «рай на земле», где располагался бы трон </a:t>
            </a:r>
            <a:r>
              <a:rPr lang="ru-RU" sz="3600" dirty="0" smtClean="0">
                <a:solidFill>
                  <a:srgbClr val="161616"/>
                </a:solidFill>
                <a:latin typeface="+mj-lt"/>
              </a:rPr>
              <a:t>Аллаха.</a:t>
            </a:r>
            <a:endParaRPr lang="ru-RU" sz="36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02" y="2571956"/>
            <a:ext cx="3258354" cy="469396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Выноска-облако 7"/>
          <p:cNvSpPr/>
          <p:nvPr/>
        </p:nvSpPr>
        <p:spPr>
          <a:xfrm>
            <a:off x="6591633" y="0"/>
            <a:ext cx="5164429" cy="33356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56" y="231819"/>
            <a:ext cx="5251781" cy="27045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8963" y="79103"/>
            <a:ext cx="1916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>
                <a:solidFill>
                  <a:srgbClr val="161616"/>
                </a:solidFill>
                <a:latin typeface="Arial" panose="020B0604020202020204" pitchFamily="34" charset="0"/>
              </a:rPr>
              <a:t>1 версия</a:t>
            </a:r>
            <a:r>
              <a:rPr lang="ru-RU" u="sng" dirty="0">
                <a:solidFill>
                  <a:srgbClr val="161616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93" y="1234001"/>
            <a:ext cx="9140929" cy="6386285"/>
          </a:xfrm>
          <a:effectLst>
            <a:softEdge rad="127000"/>
          </a:effectLst>
          <a:scene3d>
            <a:camera prst="perspectiveLeft"/>
            <a:lightRig rig="threePt" dir="t"/>
          </a:scene3d>
        </p:spPr>
      </p:pic>
      <p:sp>
        <p:nvSpPr>
          <p:cNvPr id="5" name="Горизонтальный свиток 4"/>
          <p:cNvSpPr/>
          <p:nvPr/>
        </p:nvSpPr>
        <p:spPr>
          <a:xfrm>
            <a:off x="-91972" y="573693"/>
            <a:ext cx="3568502" cy="6971167"/>
          </a:xfrm>
          <a:prstGeom prst="horizontalScroll">
            <a:avLst>
              <a:gd name="adj" fmla="val 17440"/>
            </a:avLst>
          </a:prstGeom>
          <a:blipFill dpi="0" rotWithShape="1">
            <a:blip r:embed="rId3"/>
            <a:srcRect/>
            <a:tile tx="0" ty="0" sx="100000" sy="100000" flip="x" algn="tl"/>
          </a:blip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Когда </a:t>
            </a:r>
            <a:r>
              <a:rPr lang="ru-RU" sz="2000" i="1" dirty="0">
                <a:solidFill>
                  <a:srgbClr val="FF0000"/>
                </a:solidFill>
              </a:rPr>
              <a:t>молодому </a:t>
            </a:r>
            <a:r>
              <a:rPr lang="ru-RU" sz="2000" dirty="0">
                <a:solidFill>
                  <a:srgbClr val="FF0000"/>
                </a:solidFill>
              </a:rPr>
              <a:t>принцу </a:t>
            </a:r>
            <a:r>
              <a:rPr lang="ru-RU" sz="2000" dirty="0" err="1">
                <a:solidFill>
                  <a:srgbClr val="FF0000"/>
                </a:solidFill>
              </a:rPr>
              <a:t>Кхураму</a:t>
            </a:r>
            <a:r>
              <a:rPr lang="ru-RU" sz="2000" dirty="0">
                <a:solidFill>
                  <a:srgbClr val="FF0000"/>
                </a:solidFill>
              </a:rPr>
              <a:t> исполнилось 15 лет, его отпустили на рыночную площадь в Дели. Там ежегодно устраивались игры молодых людей в продавцов и покупателей (что-то вроде праздника Ивана Купала</a:t>
            </a:r>
            <a:r>
              <a:rPr lang="ru-RU" sz="2000" dirty="0" smtClean="0">
                <a:solidFill>
                  <a:srgbClr val="FF0000"/>
                </a:solidFill>
              </a:rPr>
              <a:t>).</a:t>
            </a:r>
            <a:r>
              <a:rPr lang="ru-RU" sz="2000" dirty="0">
                <a:solidFill>
                  <a:srgbClr val="FF0000"/>
                </a:solidFill>
              </a:rPr>
              <a:t> Бродя по рядам, будущий правитель </a:t>
            </a:r>
            <a:r>
              <a:rPr lang="ru-RU" sz="2000" dirty="0" smtClean="0">
                <a:solidFill>
                  <a:srgbClr val="FF0000"/>
                </a:solidFill>
              </a:rPr>
              <a:t>заметил </a:t>
            </a:r>
            <a:r>
              <a:rPr lang="ru-RU" sz="2000" dirty="0">
                <a:solidFill>
                  <a:srgbClr val="FF0000"/>
                </a:solidFill>
              </a:rPr>
              <a:t>девушку. 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sz="2000" b="0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480" y="-34604"/>
            <a:ext cx="2413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u="sng" dirty="0" smtClean="0">
                <a:solidFill>
                  <a:srgbClr val="161616"/>
                </a:solidFill>
                <a:latin typeface="Arial" panose="020B0604020202020204" pitchFamily="34" charset="0"/>
              </a:rPr>
              <a:t>2 версия.</a:t>
            </a:r>
            <a:endParaRPr lang="ru-RU" sz="4000" u="sng" dirty="0"/>
          </a:p>
        </p:txBody>
      </p:sp>
    </p:spTree>
    <p:extLst>
      <p:ext uri="{BB962C8B-B14F-4D97-AF65-F5344CB8AC3E}">
        <p14:creationId xmlns:p14="http://schemas.microsoft.com/office/powerpoint/2010/main" val="27447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3235" y="220252"/>
            <a:ext cx="4782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61616"/>
                </a:solidFill>
                <a:latin typeface="Arial" panose="020B0604020202020204" pitchFamily="34" charset="0"/>
              </a:rPr>
              <a:t>Это была14-летняя дочь визиря </a:t>
            </a:r>
            <a:r>
              <a:rPr lang="ru-RU" sz="2400" dirty="0" err="1" smtClean="0">
                <a:solidFill>
                  <a:srgbClr val="161616"/>
                </a:solidFill>
                <a:latin typeface="Arial" panose="020B0604020202020204" pitchFamily="34" charset="0"/>
              </a:rPr>
              <a:t>Асаф</a:t>
            </a:r>
            <a:r>
              <a:rPr lang="ru-RU" sz="2400" dirty="0" smtClean="0">
                <a:solidFill>
                  <a:srgbClr val="161616"/>
                </a:solidFill>
                <a:latin typeface="Arial" panose="020B0604020202020204" pitchFamily="34" charset="0"/>
              </a:rPr>
              <a:t> Хана – </a:t>
            </a:r>
            <a:r>
              <a:rPr lang="ru-RU" sz="2400" dirty="0">
                <a:solidFill>
                  <a:srgbClr val="161616"/>
                </a:solidFill>
                <a:latin typeface="Arial" panose="020B0604020202020204" pitchFamily="34" charset="0"/>
              </a:rPr>
              <a:t>шаха </a:t>
            </a:r>
            <a:r>
              <a:rPr lang="ru-RU" sz="2400" dirty="0" err="1" smtClean="0">
                <a:solidFill>
                  <a:srgbClr val="161616"/>
                </a:solidFill>
                <a:latin typeface="Arial" panose="020B0604020202020204" pitchFamily="34" charset="0"/>
              </a:rPr>
              <a:t>Джахангира</a:t>
            </a:r>
            <a:r>
              <a:rPr lang="ru-RU" sz="2400" dirty="0" smtClean="0">
                <a:solidFill>
                  <a:srgbClr val="161616"/>
                </a:solidFill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1051249"/>
            <a:ext cx="3635441" cy="49889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19249" y="6040192"/>
            <a:ext cx="2510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161616"/>
                </a:solidFill>
                <a:latin typeface="Arial" panose="020B0604020202020204" pitchFamily="34" charset="0"/>
              </a:rPr>
              <a:t>Асаф</a:t>
            </a:r>
            <a:r>
              <a:rPr lang="ru-RU" sz="2800" dirty="0" smtClean="0">
                <a:solidFill>
                  <a:srgbClr val="161616"/>
                </a:solidFill>
                <a:latin typeface="Arial" panose="020B0604020202020204" pitchFamily="34" charset="0"/>
              </a:rPr>
              <a:t>-хан</a:t>
            </a:r>
            <a:r>
              <a:rPr lang="ru-RU" dirty="0" smtClean="0">
                <a:solidFill>
                  <a:srgbClr val="161616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161616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05" y="379776"/>
            <a:ext cx="4115594" cy="5660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277042" y="6070969"/>
            <a:ext cx="3253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61616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161616"/>
                </a:solidFill>
                <a:latin typeface="Arial" panose="020B0604020202020204" pitchFamily="34" charset="0"/>
              </a:rPr>
              <a:t>Арджуманд</a:t>
            </a:r>
            <a:r>
              <a:rPr lang="ru-RU" dirty="0">
                <a:solidFill>
                  <a:srgbClr val="161616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161616"/>
                </a:solidFill>
                <a:latin typeface="Arial" panose="020B0604020202020204" pitchFamily="34" charset="0"/>
              </a:rPr>
              <a:t>Бану</a:t>
            </a:r>
            <a:r>
              <a:rPr lang="ru-RU" dirty="0">
                <a:solidFill>
                  <a:srgbClr val="161616"/>
                </a:solidFill>
                <a:latin typeface="Arial" panose="020B0604020202020204" pitchFamily="34" charset="0"/>
              </a:rPr>
              <a:t> Бегам.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7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0152" y="253062"/>
            <a:ext cx="12101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61616"/>
                </a:solidFill>
                <a:latin typeface="Arial" panose="020B0604020202020204" pitchFamily="34" charset="0"/>
              </a:rPr>
              <a:t> 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в сердце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Кхурама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(после вступления на престол – Шах-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Джахана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вспыхнуло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неведомое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ему чувство. Юноша и девушка полюбили друг друга и стали встречаться.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37" y="947612"/>
            <a:ext cx="5098593" cy="62291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572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адж - Махал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07" y="108071"/>
            <a:ext cx="7276562" cy="2330978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161616"/>
                </a:solidFill>
                <a:effectLst/>
                <a:latin typeface="+mn-lt"/>
              </a:rPr>
              <a:t>Но родители </a:t>
            </a:r>
            <a:r>
              <a:rPr lang="ru-RU" i="1" dirty="0" smtClean="0">
                <a:solidFill>
                  <a:srgbClr val="161616"/>
                </a:solidFill>
                <a:effectLst/>
                <a:latin typeface="+mn-lt"/>
              </a:rPr>
              <a:t>сосватали</a:t>
            </a:r>
            <a:br>
              <a:rPr lang="ru-RU" i="1" dirty="0" smtClean="0">
                <a:solidFill>
                  <a:srgbClr val="161616"/>
                </a:solidFill>
                <a:effectLst/>
                <a:latin typeface="+mn-lt"/>
              </a:rPr>
            </a:br>
            <a:r>
              <a:rPr lang="ru-RU" i="1" dirty="0" smtClean="0">
                <a:solidFill>
                  <a:srgbClr val="161616"/>
                </a:solidFill>
                <a:effectLst/>
                <a:latin typeface="+mn-lt"/>
              </a:rPr>
              <a:t>молодому принцу </a:t>
            </a:r>
            <a:r>
              <a:rPr lang="ru-RU" i="1" dirty="0">
                <a:solidFill>
                  <a:srgbClr val="161616"/>
                </a:solidFill>
                <a:effectLst/>
                <a:latin typeface="+mn-lt"/>
              </a:rPr>
              <a:t>персидскую принцессу.</a:t>
            </a:r>
            <a:endParaRPr lang="ru-RU" i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52" y="2282847"/>
            <a:ext cx="2402667" cy="450116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98" y="2282847"/>
            <a:ext cx="3183556" cy="47554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Выноска-облако 7"/>
          <p:cNvSpPr/>
          <p:nvPr/>
        </p:nvSpPr>
        <p:spPr>
          <a:xfrm rot="1066229">
            <a:off x="7396394" y="682021"/>
            <a:ext cx="3065172" cy="2096056"/>
          </a:xfrm>
          <a:prstGeom prst="cloudCallout">
            <a:avLst/>
          </a:prstGeom>
          <a:solidFill>
            <a:srgbClr val="A3D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169">
            <a:off x="7879189" y="473195"/>
            <a:ext cx="1920005" cy="21563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815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579" y="218942"/>
            <a:ext cx="10831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161616"/>
                </a:solidFill>
                <a:latin typeface="+mj-lt"/>
              </a:rPr>
              <a:t>Через </a:t>
            </a:r>
            <a:r>
              <a:rPr lang="ru-RU" sz="2400" i="1" dirty="0">
                <a:solidFill>
                  <a:srgbClr val="161616"/>
                </a:solidFill>
                <a:latin typeface="+mj-lt"/>
              </a:rPr>
              <a:t>пять </a:t>
            </a:r>
            <a:r>
              <a:rPr lang="ru-RU" sz="2400" i="1" dirty="0" smtClean="0">
                <a:solidFill>
                  <a:srgbClr val="161616"/>
                </a:solidFill>
                <a:latin typeface="+mj-lt"/>
              </a:rPr>
              <a:t>лет влюблённые </a:t>
            </a:r>
            <a:r>
              <a:rPr lang="ru-RU" sz="2400" i="1" dirty="0">
                <a:solidFill>
                  <a:srgbClr val="161616"/>
                </a:solidFill>
                <a:latin typeface="+mj-lt"/>
              </a:rPr>
              <a:t>соединили свои судьбы узами брака. Шах-</a:t>
            </a:r>
            <a:r>
              <a:rPr lang="ru-RU" sz="2400" i="1" dirty="0" err="1">
                <a:solidFill>
                  <a:srgbClr val="161616"/>
                </a:solidFill>
                <a:latin typeface="+mj-lt"/>
              </a:rPr>
              <a:t>Джахан</a:t>
            </a:r>
            <a:r>
              <a:rPr lang="ru-RU" sz="2400" i="1" dirty="0">
                <a:solidFill>
                  <a:srgbClr val="161616"/>
                </a:solidFill>
                <a:latin typeface="+mj-lt"/>
              </a:rPr>
              <a:t> напрочь забыл о своем гареме, он стал проводить с </a:t>
            </a:r>
            <a:r>
              <a:rPr lang="ru-RU" sz="2400" i="1" dirty="0" err="1">
                <a:solidFill>
                  <a:srgbClr val="161616"/>
                </a:solidFill>
                <a:latin typeface="+mj-lt"/>
              </a:rPr>
              <a:t>Арджуманд</a:t>
            </a:r>
            <a:r>
              <a:rPr lang="ru-RU" sz="2400" i="1" dirty="0">
                <a:solidFill>
                  <a:srgbClr val="161616"/>
                </a:solidFill>
                <a:latin typeface="+mj-lt"/>
              </a:rPr>
              <a:t> </a:t>
            </a:r>
            <a:r>
              <a:rPr lang="ru-RU" sz="2400" i="1" dirty="0" err="1">
                <a:solidFill>
                  <a:srgbClr val="161616"/>
                </a:solidFill>
                <a:latin typeface="+mj-lt"/>
              </a:rPr>
              <a:t>Бану</a:t>
            </a:r>
            <a:r>
              <a:rPr lang="ru-RU" sz="2400" i="1" dirty="0">
                <a:solidFill>
                  <a:srgbClr val="161616"/>
                </a:solidFill>
                <a:latin typeface="+mj-lt"/>
              </a:rPr>
              <a:t> (теперь </a:t>
            </a:r>
            <a:r>
              <a:rPr lang="ru-RU" sz="2400" i="1" dirty="0" err="1">
                <a:solidFill>
                  <a:srgbClr val="161616"/>
                </a:solidFill>
                <a:latin typeface="+mj-lt"/>
              </a:rPr>
              <a:t>Мумтаз</a:t>
            </a:r>
            <a:r>
              <a:rPr lang="ru-RU" sz="2400" i="1" dirty="0">
                <a:solidFill>
                  <a:srgbClr val="161616"/>
                </a:solidFill>
                <a:latin typeface="+mj-lt"/>
              </a:rPr>
              <a:t>-Махал) всё больше времени.</a:t>
            </a:r>
            <a:endParaRPr lang="ru-RU" sz="2400" i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74" y="1333986"/>
            <a:ext cx="8648163" cy="55240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203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679" y="558986"/>
            <a:ext cx="11440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161616"/>
                </a:solidFill>
              </a:rPr>
              <a:t>Они счастливо прожили вместе 17 лет, но в 1631 году 36-летняя жена правителя умерла, родив ему 14-го ребенка.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08" y="1736848"/>
            <a:ext cx="3518012" cy="4459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8" y="1612512"/>
            <a:ext cx="6675549" cy="45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Другая 8">
      <a:dk1>
        <a:srgbClr val="F0D89F"/>
      </a:dk1>
      <a:lt1>
        <a:sysClr val="window" lastClr="FFFFFF"/>
      </a:lt1>
      <a:dk2>
        <a:srgbClr val="F1C688"/>
      </a:dk2>
      <a:lt2>
        <a:srgbClr val="EBEBEB"/>
      </a:lt2>
      <a:accent1>
        <a:srgbClr val="FFFFF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280</TotalTime>
  <Words>401</Words>
  <Application>Microsoft Office PowerPoint</Application>
  <PresentationFormat>Широкоэкранный</PresentationFormat>
  <Paragraphs>27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Century Gothic</vt:lpstr>
      <vt:lpstr>Shonar Bangla</vt:lpstr>
      <vt:lpstr>Times New Roman</vt:lpstr>
      <vt:lpstr>Сетка</vt:lpstr>
      <vt:lpstr>Тема Office</vt:lpstr>
      <vt:lpstr>Тадж-Маха́л (Индия)— памятник вечной Любви</vt:lpstr>
      <vt:lpstr>Что же послужило причиной его создания, и когда была построена эта «жемчужина Индии»?</vt:lpstr>
      <vt:lpstr>Презентация PowerPoint</vt:lpstr>
      <vt:lpstr>Презентация PowerPoint</vt:lpstr>
      <vt:lpstr>Презентация PowerPoint</vt:lpstr>
      <vt:lpstr>Презентация PowerPoint</vt:lpstr>
      <vt:lpstr>Но родители сосватали молодому принцу персидскую принцессу.</vt:lpstr>
      <vt:lpstr>Презентация PowerPoint</vt:lpstr>
      <vt:lpstr>Презентация PowerPoint</vt:lpstr>
      <vt:lpstr>согласно завещанию умирающей у него на руках Мумтаз-Махал, поклялся построить для своей покойной возлюбленной усыпальницу, которой еще не видел мир.</vt:lpstr>
      <vt:lpstr>Презентация PowerPoint</vt:lpstr>
      <vt:lpstr>Возведение нового архитектурного шедевра началось в 1632 и закончилось в 1653 году. </vt:lpstr>
      <vt:lpstr>Особый мрамор везли на тысяче слонов из каменоломни, расположенной в 320 километрах от города. Благодаря ему Тадж-Махал днем кажется белым, на закате – розоватым, а при лунном освещении – серебристыми.</vt:lpstr>
      <vt:lpstr>по бокам от Тадж-Махала стоят две прекрасные мечети, сделанные из красного песчаника.</vt:lpstr>
      <vt:lpstr>До сих пор точно не установлено, кто является автором архитектурного проекта этого мавзолея. Некоторые считают, что над ним трудились Устад-Иса вместе со своими помощниками.</vt:lpstr>
      <vt:lpstr>САДЫ СЕМИРАМИДЫ</vt:lpstr>
      <vt:lpstr>Мезоамериканские пирамиды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Тадж-Маха́л (Индия)— памятник вечной Любви</dc:title>
  <dc:creator>Ольга Шайдурова</dc:creator>
  <cp:lastModifiedBy>pro</cp:lastModifiedBy>
  <cp:revision>27</cp:revision>
  <dcterms:created xsi:type="dcterms:W3CDTF">2016-12-25T17:05:59Z</dcterms:created>
  <dcterms:modified xsi:type="dcterms:W3CDTF">2017-01-09T16:12:58Z</dcterms:modified>
</cp:coreProperties>
</file>